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10691813" cy="7559675"/>
  <p:notesSz cx="7559675" cy="10691813"/>
  <p:embeddedFontLst>
    <p:embeddedFont>
      <p:font typeface="Handlee" panose="020B0604020202020204" charset="0"/>
      <p:regular r:id="rId5"/>
    </p:embeddedFont>
    <p:embeddedFont>
      <p:font typeface="Quicksand" panose="020B0604020202020204" charset="0"/>
      <p:regular r:id="rId6"/>
      <p:bold r:id="rId7"/>
    </p:embeddedFont>
    <p:embeddedFont>
      <p:font typeface="Quicksand Medium" panose="020B0604020202020204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63F79A7-32DF-4AE7-BDEE-714F6DCBBF69}">
  <a:tblStyle styleId="{E63F79A7-32DF-4AE7-BDEE-714F6DCBBF6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387" y="6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4502" y="685800"/>
            <a:ext cx="48498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f188853d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f188853d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Last updated: 04-03-22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8d1a644216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8d1a644216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spcFirstLastPara="1" wrap="square" lIns="113750" tIns="113750" rIns="113750" bIns="1137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spcFirstLastPara="1" wrap="square" lIns="113750" tIns="113750" rIns="113750" bIns="1137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113750" tIns="113750" rIns="113750" bIns="11375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750" tIns="113750" rIns="113750" bIns="1137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spcFirstLastPara="1" wrap="square" lIns="113750" tIns="113750" rIns="113750" bIns="1137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750" tIns="113750" rIns="113750" bIns="1137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750" tIns="113750" rIns="113750" bIns="11375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cce.io/tc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png"/><Relationship Id="rId4" Type="http://schemas.openxmlformats.org/officeDocument/2006/relationships/hyperlink" Target="http://ncce.io/og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cce.io/tc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png"/><Relationship Id="rId4" Type="http://schemas.openxmlformats.org/officeDocument/2006/relationships/hyperlink" Target="http://ncce.io/og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6608400" y="2891043"/>
            <a:ext cx="1281000" cy="3978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5694000" y="2891043"/>
            <a:ext cx="866700" cy="3978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688025" y="3901125"/>
            <a:ext cx="3674100" cy="20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Variables</a:t>
            </a:r>
            <a:endParaRPr sz="2400" b="1" dirty="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6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800" dirty="0">
                <a:solidFill>
                  <a:srgbClr val="000000"/>
                </a:solidFill>
                <a:latin typeface="Handlee"/>
                <a:ea typeface="Handlee"/>
                <a:cs typeface="Handlee"/>
                <a:sym typeface="Handlee"/>
              </a:rPr>
              <a:t>Name: S</a:t>
            </a:r>
            <a:r>
              <a:rPr lang="en-GB" sz="1800" dirty="0">
                <a:latin typeface="Handlee"/>
                <a:ea typeface="Handlee"/>
                <a:cs typeface="Handlee"/>
                <a:sym typeface="Handlee"/>
              </a:rPr>
              <a:t>tep</a:t>
            </a:r>
            <a:endParaRPr sz="1800" dirty="0">
              <a:latin typeface="Handlee"/>
              <a:ea typeface="Handlee"/>
              <a:cs typeface="Handlee"/>
              <a:sym typeface="Handlee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688025" y="1619200"/>
            <a:ext cx="4849500" cy="20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Task</a:t>
            </a:r>
            <a:endParaRPr sz="2400" b="1" dirty="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800" dirty="0">
                <a:latin typeface="Quicksand Medium"/>
                <a:ea typeface="Quicksand Medium"/>
                <a:cs typeface="Quicksand Medium"/>
                <a:sym typeface="Quicksand Medium"/>
              </a:rPr>
              <a:t>M</a:t>
            </a:r>
            <a:r>
              <a:rPr lang="en-GB" sz="1800" dirty="0">
                <a:solidFill>
                  <a:srgbClr val="000000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ake a motivational step counter which can capture and display the number of steps you have taken. It should encourage you to keep going and congratulate you when you’re doing well.</a:t>
            </a:r>
            <a:endParaRPr sz="1800" dirty="0"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781050" y="1619200"/>
            <a:ext cx="3674100" cy="8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What will be displayed?</a:t>
            </a:r>
            <a:endParaRPr sz="1100" dirty="0">
              <a:solidFill>
                <a:srgbClr val="000000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 b="1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Circle which you will use.</a:t>
            </a:r>
            <a:endParaRPr sz="1800" b="1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Text 	Numbers	Images</a:t>
            </a:r>
            <a:endParaRPr sz="1800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 b="1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Describe them below.</a:t>
            </a:r>
            <a:endParaRPr sz="1800" b="1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 dirty="0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rPr>
              <a:t>Display the number of steps.</a:t>
            </a:r>
            <a:endParaRPr sz="1800" dirty="0">
              <a:solidFill>
                <a:schemeClr val="dk1"/>
              </a:solidFill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 dirty="0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rPr>
              <a:t>Display ‘Keep it up!’ if steps are less than 30.</a:t>
            </a:r>
            <a:endParaRPr sz="1800" dirty="0">
              <a:solidFill>
                <a:schemeClr val="dk1"/>
              </a:solidFill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 dirty="0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rPr>
              <a:t>Display ‘You’re doing great’ if steps are more than 30.</a:t>
            </a:r>
            <a:endParaRPr sz="1800" b="1" dirty="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600"/>
              </a:spcAft>
              <a:buNone/>
            </a:pPr>
            <a:endParaRPr sz="1800" b="1" dirty="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77475" y="6826825"/>
            <a:ext cx="8605500" cy="5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Resources are updated regularly — the latest version is available at: </a:t>
            </a:r>
            <a:r>
              <a:rPr lang="en-GB" sz="900" u="sng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ncce.io/tcc</a:t>
            </a: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90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90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This resource is licensed under the Open Government Licence, version 3. For more information on this licence, see </a:t>
            </a:r>
            <a:r>
              <a:rPr lang="en-GB" sz="900" u="sng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ncce.io/ogl</a:t>
            </a: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90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5526150" y="923250"/>
            <a:ext cx="3300" cy="56604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61" name="Google Shape;61;p13"/>
          <p:cNvCxnSpPr/>
          <p:nvPr/>
        </p:nvCxnSpPr>
        <p:spPr>
          <a:xfrm rot="10800000">
            <a:off x="1219200" y="3855450"/>
            <a:ext cx="4308300" cy="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dash"/>
            <a:round/>
            <a:headEnd type="none" w="med" len="med"/>
            <a:tailEnd type="none" w="med" len="med"/>
          </a:ln>
        </p:spPr>
      </p:cxnSp>
      <p:graphicFrame>
        <p:nvGraphicFramePr>
          <p:cNvPr id="62" name="Google Shape;62;p13"/>
          <p:cNvGraphicFramePr/>
          <p:nvPr/>
        </p:nvGraphicFramePr>
        <p:xfrm>
          <a:off x="304800" y="304800"/>
          <a:ext cx="9944100" cy="546100"/>
        </p:xfrm>
        <a:graphic>
          <a:graphicData uri="http://schemas.openxmlformats.org/drawingml/2006/table">
            <a:tbl>
              <a:tblPr>
                <a:noFill/>
                <a:tableStyleId>{E63F79A7-32DF-4AE7-BDEE-714F6DCBBF69}</a:tableStyleId>
              </a:tblPr>
              <a:tblGrid>
                <a:gridCol w="489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pPr marL="5715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Year 6 – Sensing</a:t>
                      </a:r>
                      <a:endParaRPr sz="90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5715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Lesson 5 – Designing a step counter</a:t>
                      </a:r>
                      <a:endParaRPr sz="90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9525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Teacher handout</a:t>
                      </a:r>
                      <a:endParaRPr sz="90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marR="9525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3" name="Google Shape;63;p13"/>
          <p:cNvCxnSpPr/>
          <p:nvPr/>
        </p:nvCxnSpPr>
        <p:spPr>
          <a:xfrm>
            <a:off x="5526150" y="923250"/>
            <a:ext cx="3300" cy="5660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64" name="Google Shape;64;p13"/>
          <p:cNvCxnSpPr/>
          <p:nvPr/>
        </p:nvCxnSpPr>
        <p:spPr>
          <a:xfrm rot="10800000">
            <a:off x="1219200" y="3855450"/>
            <a:ext cx="43083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pic>
        <p:nvPicPr>
          <p:cNvPr id="65" name="Google Shape;6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1000" y="710450"/>
            <a:ext cx="1714500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/>
        </p:nvSpPr>
        <p:spPr>
          <a:xfrm>
            <a:off x="5701852" y="242707"/>
            <a:ext cx="3674100" cy="8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Program flow</a:t>
            </a:r>
            <a:endParaRPr sz="1100" dirty="0">
              <a:solidFill>
                <a:srgbClr val="000000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600"/>
              </a:spcAft>
              <a:buNone/>
            </a:pPr>
            <a:endParaRPr sz="2400" b="1" dirty="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aphicFrame>
        <p:nvGraphicFramePr>
          <p:cNvPr id="71" name="Google Shape;71;p14"/>
          <p:cNvGraphicFramePr/>
          <p:nvPr/>
        </p:nvGraphicFramePr>
        <p:xfrm>
          <a:off x="304800" y="304800"/>
          <a:ext cx="9944100" cy="546100"/>
        </p:xfrm>
        <a:graphic>
          <a:graphicData uri="http://schemas.openxmlformats.org/drawingml/2006/table">
            <a:tbl>
              <a:tblPr>
                <a:noFill/>
                <a:tableStyleId>{E63F79A7-32DF-4AE7-BDEE-714F6DCBBF69}</a:tableStyleId>
              </a:tblPr>
              <a:tblGrid>
                <a:gridCol w="489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pPr marL="5715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Year 6 – Sensing</a:t>
                      </a:r>
                      <a:endParaRPr sz="90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5715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Lesson 5 – Designing a step counter</a:t>
                      </a:r>
                      <a:endParaRPr sz="90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9525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Teacher handout</a:t>
                      </a:r>
                      <a:endParaRPr sz="90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marR="9525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2" name="Google Shape;72;p14"/>
          <p:cNvSpPr/>
          <p:nvPr/>
        </p:nvSpPr>
        <p:spPr>
          <a:xfrm>
            <a:off x="5822049" y="4504792"/>
            <a:ext cx="1665585" cy="983073"/>
          </a:xfrm>
          <a:prstGeom prst="flowChartDecision">
            <a:avLst/>
          </a:prstGeom>
          <a:noFill/>
          <a:ln w="28575" cap="flat" cmpd="sng">
            <a:solidFill>
              <a:srgbClr val="5B5B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Steps &lt; __</a:t>
            </a:r>
            <a:endParaRPr sz="1600" dirty="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73" name="Google Shape;73;p14"/>
          <p:cNvCxnSpPr>
            <a:cxnSpLocks/>
            <a:stCxn id="72" idx="2"/>
            <a:endCxn id="74" idx="0"/>
          </p:cNvCxnSpPr>
          <p:nvPr/>
        </p:nvCxnSpPr>
        <p:spPr>
          <a:xfrm flipH="1">
            <a:off x="6654841" y="5487865"/>
            <a:ext cx="1" cy="122723"/>
          </a:xfrm>
          <a:prstGeom prst="straightConnector1">
            <a:avLst/>
          </a:prstGeom>
          <a:noFill/>
          <a:ln w="28575" cap="flat" cmpd="sng">
            <a:solidFill>
              <a:srgbClr val="5B5BA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5" name="Google Shape;75;p14"/>
          <p:cNvCxnSpPr>
            <a:cxnSpLocks/>
            <a:stCxn id="74" idx="2"/>
            <a:endCxn id="76" idx="0"/>
          </p:cNvCxnSpPr>
          <p:nvPr/>
        </p:nvCxnSpPr>
        <p:spPr>
          <a:xfrm>
            <a:off x="6654841" y="5948088"/>
            <a:ext cx="0" cy="145320"/>
          </a:xfrm>
          <a:prstGeom prst="straightConnector1">
            <a:avLst/>
          </a:prstGeom>
          <a:noFill/>
          <a:ln w="28575" cap="flat" cmpd="sng">
            <a:solidFill>
              <a:srgbClr val="5B5BA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6" name="Google Shape;76;p14"/>
          <p:cNvSpPr/>
          <p:nvPr/>
        </p:nvSpPr>
        <p:spPr>
          <a:xfrm>
            <a:off x="5822048" y="6093408"/>
            <a:ext cx="1665585" cy="1000505"/>
          </a:xfrm>
          <a:prstGeom prst="flowChartDecision">
            <a:avLst/>
          </a:prstGeom>
          <a:noFill/>
          <a:ln w="28575" cap="flat" cmpd="sng">
            <a:solidFill>
              <a:srgbClr val="5B5B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Steps &gt; __</a:t>
            </a:r>
            <a:endParaRPr sz="1600" dirty="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77" name="Google Shape;77;p14"/>
          <p:cNvCxnSpPr>
            <a:cxnSpLocks/>
            <a:stCxn id="72" idx="3"/>
          </p:cNvCxnSpPr>
          <p:nvPr/>
        </p:nvCxnSpPr>
        <p:spPr>
          <a:xfrm>
            <a:off x="7487634" y="4996329"/>
            <a:ext cx="307018" cy="0"/>
          </a:xfrm>
          <a:prstGeom prst="straightConnector1">
            <a:avLst/>
          </a:prstGeom>
          <a:noFill/>
          <a:ln w="28575" cap="flat" cmpd="sng">
            <a:solidFill>
              <a:srgbClr val="5B5BA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8" name="Google Shape;78;p14"/>
          <p:cNvCxnSpPr/>
          <p:nvPr/>
        </p:nvCxnSpPr>
        <p:spPr>
          <a:xfrm>
            <a:off x="7478677" y="6584875"/>
            <a:ext cx="511500" cy="4200"/>
          </a:xfrm>
          <a:prstGeom prst="straightConnector1">
            <a:avLst/>
          </a:prstGeom>
          <a:noFill/>
          <a:ln w="28575" cap="flat" cmpd="sng">
            <a:solidFill>
              <a:srgbClr val="5B5BA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9" name="Google Shape;79;p14"/>
          <p:cNvSpPr/>
          <p:nvPr/>
        </p:nvSpPr>
        <p:spPr>
          <a:xfrm>
            <a:off x="8764575" y="4647750"/>
            <a:ext cx="1477724" cy="688035"/>
          </a:xfrm>
          <a:prstGeom prst="rect">
            <a:avLst/>
          </a:prstGeom>
          <a:noFill/>
          <a:ln w="28575" cap="flat" cmpd="sng">
            <a:solidFill>
              <a:srgbClr val="5B5B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Say: Keep it up!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80" name="Google Shape;80;p14"/>
          <p:cNvCxnSpPr>
            <a:cxnSpLocks/>
            <a:stCxn id="87" idx="3"/>
          </p:cNvCxnSpPr>
          <p:nvPr/>
        </p:nvCxnSpPr>
        <p:spPr>
          <a:xfrm flipV="1">
            <a:off x="8464003" y="4926009"/>
            <a:ext cx="300473" cy="5392"/>
          </a:xfrm>
          <a:prstGeom prst="straightConnector1">
            <a:avLst/>
          </a:prstGeom>
          <a:noFill/>
          <a:ln w="28575" cap="flat" cmpd="sng">
            <a:solidFill>
              <a:srgbClr val="5B5BA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" name="Google Shape;81;p14"/>
          <p:cNvCxnSpPr/>
          <p:nvPr/>
        </p:nvCxnSpPr>
        <p:spPr>
          <a:xfrm>
            <a:off x="8608401" y="6581672"/>
            <a:ext cx="351600" cy="10500"/>
          </a:xfrm>
          <a:prstGeom prst="straightConnector1">
            <a:avLst/>
          </a:prstGeom>
          <a:noFill/>
          <a:ln w="28575" cap="flat" cmpd="sng">
            <a:solidFill>
              <a:srgbClr val="5B5BA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2" name="Google Shape;82;p14"/>
          <p:cNvSpPr/>
          <p:nvPr/>
        </p:nvSpPr>
        <p:spPr>
          <a:xfrm>
            <a:off x="8960100" y="6271970"/>
            <a:ext cx="1477724" cy="1000430"/>
          </a:xfrm>
          <a:prstGeom prst="rect">
            <a:avLst/>
          </a:prstGeom>
          <a:noFill/>
          <a:ln w="28575" cap="flat" cmpd="sng">
            <a:solidFill>
              <a:srgbClr val="5B5B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Say: You’re doing great!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3" name="Google Shape;83;p14"/>
          <p:cNvSpPr txBox="1"/>
          <p:nvPr/>
        </p:nvSpPr>
        <p:spPr>
          <a:xfrm>
            <a:off x="7707403" y="4713901"/>
            <a:ext cx="756600" cy="4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True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4" name="Google Shape;84;p14"/>
          <p:cNvSpPr txBox="1"/>
          <p:nvPr/>
        </p:nvSpPr>
        <p:spPr>
          <a:xfrm>
            <a:off x="7902928" y="6344159"/>
            <a:ext cx="756600" cy="4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True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6196591" y="5610588"/>
            <a:ext cx="916500" cy="33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False</a:t>
            </a:r>
            <a:endParaRPr sz="1800" dirty="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5" name="Google Shape;85;p14"/>
          <p:cNvSpPr/>
          <p:nvPr/>
        </p:nvSpPr>
        <p:spPr>
          <a:xfrm>
            <a:off x="5915980" y="3504362"/>
            <a:ext cx="1477724" cy="803381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5B5B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Button B is pressed</a:t>
            </a:r>
            <a:endParaRPr sz="1600" dirty="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86" name="Google Shape;86;p14"/>
          <p:cNvCxnSpPr/>
          <p:nvPr/>
        </p:nvCxnSpPr>
        <p:spPr>
          <a:xfrm>
            <a:off x="6662789" y="4332277"/>
            <a:ext cx="5400" cy="191100"/>
          </a:xfrm>
          <a:prstGeom prst="straightConnector1">
            <a:avLst/>
          </a:prstGeom>
          <a:noFill/>
          <a:ln w="28575" cap="flat" cmpd="sng">
            <a:solidFill>
              <a:srgbClr val="5B5BA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7" name="Google Shape;87;p14"/>
          <p:cNvSpPr txBox="1"/>
          <p:nvPr/>
        </p:nvSpPr>
        <p:spPr>
          <a:xfrm>
            <a:off x="7707403" y="4713901"/>
            <a:ext cx="756600" cy="4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True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88" name="Google Shape;88;p14"/>
          <p:cNvCxnSpPr/>
          <p:nvPr/>
        </p:nvCxnSpPr>
        <p:spPr>
          <a:xfrm>
            <a:off x="5526150" y="923250"/>
            <a:ext cx="3300" cy="5660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89" name="Google Shape;89;p14"/>
          <p:cNvCxnSpPr>
            <a:cxnSpLocks/>
            <a:stCxn id="90" idx="2"/>
            <a:endCxn id="85" idx="0"/>
          </p:cNvCxnSpPr>
          <p:nvPr/>
        </p:nvCxnSpPr>
        <p:spPr>
          <a:xfrm>
            <a:off x="6654842" y="3251932"/>
            <a:ext cx="0" cy="252430"/>
          </a:xfrm>
          <a:prstGeom prst="straightConnector1">
            <a:avLst/>
          </a:prstGeom>
          <a:noFill/>
          <a:ln w="28575" cap="flat" cmpd="sng">
            <a:solidFill>
              <a:srgbClr val="5B5BA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0" name="Google Shape;90;p14"/>
          <p:cNvSpPr/>
          <p:nvPr/>
        </p:nvSpPr>
        <p:spPr>
          <a:xfrm>
            <a:off x="5915980" y="2251502"/>
            <a:ext cx="1477724" cy="100043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5B5B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On shake change steps by __</a:t>
            </a:r>
            <a:endParaRPr sz="1600" dirty="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1" name="Google Shape;91;p14"/>
          <p:cNvSpPr/>
          <p:nvPr/>
        </p:nvSpPr>
        <p:spPr>
          <a:xfrm>
            <a:off x="5915980" y="1073459"/>
            <a:ext cx="1477724" cy="815322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5B5B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Set steps to __</a:t>
            </a:r>
            <a:endParaRPr sz="1600" dirty="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92" name="Google Shape;92;p14"/>
          <p:cNvCxnSpPr>
            <a:cxnSpLocks/>
            <a:stCxn id="91" idx="2"/>
            <a:endCxn id="90" idx="0"/>
          </p:cNvCxnSpPr>
          <p:nvPr/>
        </p:nvCxnSpPr>
        <p:spPr>
          <a:xfrm>
            <a:off x="6654842" y="1888781"/>
            <a:ext cx="0" cy="362721"/>
          </a:xfrm>
          <a:prstGeom prst="straightConnector1">
            <a:avLst/>
          </a:prstGeom>
          <a:noFill/>
          <a:ln w="28575" cap="flat" cmpd="sng">
            <a:solidFill>
              <a:srgbClr val="5B5BA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3" name="Google Shape;93;p14"/>
          <p:cNvCxnSpPr/>
          <p:nvPr/>
        </p:nvCxnSpPr>
        <p:spPr>
          <a:xfrm>
            <a:off x="5526150" y="923250"/>
            <a:ext cx="3300" cy="56604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94" name="Google Shape;94;p14"/>
          <p:cNvSpPr txBox="1"/>
          <p:nvPr/>
        </p:nvSpPr>
        <p:spPr>
          <a:xfrm>
            <a:off x="688025" y="1619199"/>
            <a:ext cx="4841400" cy="4586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2400" b="1" dirty="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Algorithm</a:t>
            </a:r>
            <a:endParaRPr sz="2400" b="1" dirty="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andlee"/>
              <a:buAutoNum type="arabicPeriod"/>
            </a:pPr>
            <a:r>
              <a:rPr lang="en-GB" sz="2400" dirty="0">
                <a:solidFill>
                  <a:schemeClr val="dk1"/>
                </a:solidFill>
                <a:latin typeface="Quicksand Medium" panose="020B0604020202020204" charset="0"/>
                <a:ea typeface="Handlee"/>
                <a:cs typeface="Handlee"/>
                <a:sym typeface="Handlee"/>
              </a:rPr>
              <a:t>Set steps to ____</a:t>
            </a:r>
            <a:endParaRPr sz="2400" dirty="0">
              <a:solidFill>
                <a:schemeClr val="dk1"/>
              </a:solidFill>
              <a:latin typeface="Quicksand Medium" panose="020B0604020202020204" charset="0"/>
              <a:ea typeface="Handlee"/>
              <a:cs typeface="Handlee"/>
              <a:sym typeface="Handlee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andlee"/>
              <a:buAutoNum type="arabicPeriod"/>
            </a:pPr>
            <a:r>
              <a:rPr lang="en-GB" sz="2400" dirty="0">
                <a:solidFill>
                  <a:schemeClr val="dk1"/>
                </a:solidFill>
                <a:latin typeface="Quicksand Medium" panose="020B0604020202020204" charset="0"/>
                <a:ea typeface="Handlee"/>
                <a:cs typeface="Handlee"/>
                <a:sym typeface="Handlee"/>
              </a:rPr>
              <a:t>If shake is detected, change step by ____</a:t>
            </a:r>
            <a:endParaRPr sz="2400" dirty="0">
              <a:solidFill>
                <a:schemeClr val="dk1"/>
              </a:solidFill>
              <a:latin typeface="Quicksand Medium" panose="020B0604020202020204" charset="0"/>
              <a:ea typeface="Handlee"/>
              <a:cs typeface="Handlee"/>
              <a:sym typeface="Handlee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andlee"/>
              <a:buAutoNum type="arabicPeriod"/>
            </a:pPr>
            <a:r>
              <a:rPr lang="en-GB" sz="2400" dirty="0">
                <a:solidFill>
                  <a:schemeClr val="dk1"/>
                </a:solidFill>
                <a:latin typeface="Quicksand Medium" panose="020B0604020202020204" charset="0"/>
                <a:ea typeface="Handlee"/>
                <a:cs typeface="Handlee"/>
                <a:sym typeface="Handlee"/>
              </a:rPr>
              <a:t>When button B is pressed</a:t>
            </a:r>
            <a:endParaRPr sz="2400" dirty="0">
              <a:solidFill>
                <a:schemeClr val="dk1"/>
              </a:solidFill>
              <a:latin typeface="Quicksand Medium" panose="020B0604020202020204" charset="0"/>
              <a:ea typeface="Handlee"/>
              <a:cs typeface="Handlee"/>
              <a:sym typeface="Handlee"/>
            </a:endParaRPr>
          </a:p>
          <a:p>
            <a:pPr marL="91440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 dirty="0">
                <a:solidFill>
                  <a:schemeClr val="dk1"/>
                </a:solidFill>
                <a:latin typeface="Quicksand Medium" panose="020B0604020202020204" charset="0"/>
                <a:ea typeface="Handlee"/>
                <a:cs typeface="Handlee"/>
                <a:sym typeface="Handlee"/>
              </a:rPr>
              <a:t>If steps is less than ____, say: Keep it up</a:t>
            </a:r>
            <a:endParaRPr sz="2400" dirty="0">
              <a:solidFill>
                <a:schemeClr val="dk1"/>
              </a:solidFill>
              <a:latin typeface="Quicksand Medium" panose="020B0604020202020204" charset="0"/>
              <a:ea typeface="Handlee"/>
              <a:cs typeface="Handlee"/>
              <a:sym typeface="Handlee"/>
            </a:endParaRPr>
          </a:p>
          <a:p>
            <a:pPr marL="91440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 dirty="0">
                <a:solidFill>
                  <a:schemeClr val="dk1"/>
                </a:solidFill>
                <a:latin typeface="Quicksand Medium" panose="020B0604020202020204" charset="0"/>
                <a:ea typeface="Handlee"/>
                <a:cs typeface="Handlee"/>
                <a:sym typeface="Handlee"/>
              </a:rPr>
              <a:t>If steps is greater than ____, say: You’re doing great!</a:t>
            </a:r>
            <a:endParaRPr sz="3200" b="1" dirty="0">
              <a:solidFill>
                <a:srgbClr val="5B5BA5"/>
              </a:solidFill>
              <a:latin typeface="Quicksand Medium" panose="020B0604020202020204" charset="0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100"/>
              <a:buFont typeface="Arial"/>
              <a:buNone/>
            </a:pPr>
            <a:endParaRPr b="1" dirty="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377475" y="6826825"/>
            <a:ext cx="8605500" cy="5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Resources are updated regularly — the latest version is available at: </a:t>
            </a:r>
            <a:r>
              <a:rPr lang="en-GB" sz="900" u="sng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ncce.io/tcc</a:t>
            </a: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90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90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This resource is licensed under the Open Government Licence, version 3. For more information on this licence, see </a:t>
            </a:r>
            <a:r>
              <a:rPr lang="en-GB" sz="900" u="sng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ncce.io/ogl</a:t>
            </a: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90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96" name="Google Shape;96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1000" y="710450"/>
            <a:ext cx="1714500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290</Words>
  <Application>Microsoft Office PowerPoint</Application>
  <PresentationFormat>Custom</PresentationFormat>
  <Paragraphs>42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Handlee</vt:lpstr>
      <vt:lpstr>Quicksand Medium</vt:lpstr>
      <vt:lpstr>Quicksand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</dc:creator>
  <cp:lastModifiedBy>Catherine Elliott</cp:lastModifiedBy>
  <cp:revision>2</cp:revision>
  <dcterms:modified xsi:type="dcterms:W3CDTF">2024-05-14T12:17:06Z</dcterms:modified>
</cp:coreProperties>
</file>